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8" r:id="rId3"/>
    <p:sldMasterId id="21474837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 Thin"/>
      <p:regular r:id="rId67"/>
      <p:bold r:id="rId68"/>
      <p:italic r:id="rId69"/>
      <p:boldItalic r:id="rId70"/>
    </p:embeddedFont>
    <p:embeddedFont>
      <p:font typeface="Roboto Medium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Roboto Light"/>
      <p:regular r:id="rId79"/>
      <p:bold r:id="rId80"/>
      <p:italic r:id="rId81"/>
      <p:boldItalic r:id="rId82"/>
    </p:embeddedFont>
    <p:embeddedFont>
      <p:font typeface="Roboto Mon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bold.fntdata"/><Relationship Id="rId83" Type="http://schemas.openxmlformats.org/officeDocument/2006/relationships/font" Target="fonts/RobotoMono-regular.fntdata"/><Relationship Id="rId42" Type="http://schemas.openxmlformats.org/officeDocument/2006/relationships/slide" Target="slides/slide37.xml"/><Relationship Id="rId86" Type="http://schemas.openxmlformats.org/officeDocument/2006/relationships/font" Target="fonts/RobotoMono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Mono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edium-italic.fntdata"/><Relationship Id="rId72" Type="http://schemas.openxmlformats.org/officeDocument/2006/relationships/font" Target="fonts/RobotoMedium-bold.fntdata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font" Target="fonts/RobotoMedium-boldItalic.fntdata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font" Target="fonts/RobotoMedium-regular.fntdata"/><Relationship Id="rId70" Type="http://schemas.openxmlformats.org/officeDocument/2006/relationships/font" Target="fonts/RobotoThin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Thin-bold.fntdata"/><Relationship Id="rId23" Type="http://schemas.openxmlformats.org/officeDocument/2006/relationships/slide" Target="slides/slide18.xml"/><Relationship Id="rId67" Type="http://schemas.openxmlformats.org/officeDocument/2006/relationships/font" Target="fonts/RobotoThin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Thin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596fde04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596fde04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596fde040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596fde040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596fde04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596fde04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596fde040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596fde040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96fde040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96fde040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596fde040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596fde040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596fde040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596fde040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596fde040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596fde040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596fde040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596fde04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96fde040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96fde040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596fde04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596fde04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596fde040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596fde040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596fde040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596fde040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596fde040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596fde040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596fde040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596fde040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596fde040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596fde040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596fde040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596fde040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96fde040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96fde040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96fde04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96fde04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596fde040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596fde040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95b36ed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95b36e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596fde040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596fde040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596fde040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596fde040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596fde040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596fde040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596fde040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596fde040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96fde040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96fde040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596fde040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596fde040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596fde040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596fde040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596fde040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596fde040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596fde040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596fde040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596fde040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596fde040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95b36edc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95b36edc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96fde04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96fde04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596fde040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596fde040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96fde040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96fde040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596fde040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596fde040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596fde040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596fde040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596fde040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596fde040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596fde040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596fde040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596fde040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596fde040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596fde040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596fde040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596fde040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596fde040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96fde0402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96fde0402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596fde040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596fde040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596fde040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596fde040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596fde040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596fde040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596fde0402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596fde040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596fde0402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596fde040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96fde040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96fde040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597d954d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597d954d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596fde040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596fde040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596fde040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596fde040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596fde040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596fde040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96fde04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596fde04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596fde0402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596fde0402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596fde0402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596fde0402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96fde04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96fde04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596fde040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596fde040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96fde04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96fde04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7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Relationship Id="rId7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Relationship Id="rId6" Type="http://schemas.openxmlformats.org/officeDocument/2006/relationships/image" Target="../media/image61.png"/><Relationship Id="rId7" Type="http://schemas.openxmlformats.org/officeDocument/2006/relationships/image" Target="../media/image68.png"/><Relationship Id="rId8" Type="http://schemas.openxmlformats.org/officeDocument/2006/relationships/image" Target="../media/image9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9.png"/><Relationship Id="rId4" Type="http://schemas.openxmlformats.org/officeDocument/2006/relationships/image" Target="../media/image67.png"/><Relationship Id="rId5" Type="http://schemas.openxmlformats.org/officeDocument/2006/relationships/image" Target="../media/image90.png"/><Relationship Id="rId6" Type="http://schemas.openxmlformats.org/officeDocument/2006/relationships/image" Target="../media/image72.png"/><Relationship Id="rId7" Type="http://schemas.openxmlformats.org/officeDocument/2006/relationships/image" Target="../media/image93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88.png"/><Relationship Id="rId6" Type="http://schemas.openxmlformats.org/officeDocument/2006/relationships/image" Target="../media/image7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9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92.png"/><Relationship Id="rId4" Type="http://schemas.openxmlformats.org/officeDocument/2006/relationships/image" Target="../media/image99.png"/><Relationship Id="rId9" Type="http://schemas.openxmlformats.org/officeDocument/2006/relationships/image" Target="../media/image87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7.png"/><Relationship Id="rId3" Type="http://schemas.openxmlformats.org/officeDocument/2006/relationships/image" Target="../media/image13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2.png"/><Relationship Id="rId3" Type="http://schemas.openxmlformats.org/officeDocument/2006/relationships/image" Target="../media/image1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Relationship Id="rId3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1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62.png"/><Relationship Id="rId4" Type="http://schemas.openxmlformats.org/officeDocument/2006/relationships/image" Target="../media/image14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62.png"/><Relationship Id="rId4" Type="http://schemas.openxmlformats.org/officeDocument/2006/relationships/image" Target="../media/image12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200.png"/><Relationship Id="rId4" Type="http://schemas.openxmlformats.org/officeDocument/2006/relationships/image" Target="../media/image16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8.png"/><Relationship Id="rId4" Type="http://schemas.openxmlformats.org/officeDocument/2006/relationships/image" Target="../media/image11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33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28.png"/><Relationship Id="rId4" Type="http://schemas.openxmlformats.org/officeDocument/2006/relationships/image" Target="../media/image120.png"/><Relationship Id="rId5" Type="http://schemas.openxmlformats.org/officeDocument/2006/relationships/image" Target="../media/image12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22.png"/><Relationship Id="rId4" Type="http://schemas.openxmlformats.org/officeDocument/2006/relationships/image" Target="../media/image130.png"/><Relationship Id="rId5" Type="http://schemas.openxmlformats.org/officeDocument/2006/relationships/image" Target="../media/image125.png"/><Relationship Id="rId6" Type="http://schemas.openxmlformats.org/officeDocument/2006/relationships/image" Target="../media/image12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26.png"/><Relationship Id="rId4" Type="http://schemas.openxmlformats.org/officeDocument/2006/relationships/image" Target="../media/image130.png"/><Relationship Id="rId5" Type="http://schemas.openxmlformats.org/officeDocument/2006/relationships/image" Target="../media/image132.png"/><Relationship Id="rId6" Type="http://schemas.openxmlformats.org/officeDocument/2006/relationships/image" Target="../media/image12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3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Relationship Id="rId3" Type="http://schemas.openxmlformats.org/officeDocument/2006/relationships/image" Target="../media/image161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5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5.png"/><Relationship Id="rId4" Type="http://schemas.openxmlformats.org/officeDocument/2006/relationships/image" Target="../media/image152.png"/><Relationship Id="rId5" Type="http://schemas.openxmlformats.org/officeDocument/2006/relationships/image" Target="../media/image14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Relationship Id="rId3" Type="http://schemas.openxmlformats.org/officeDocument/2006/relationships/image" Target="../media/image164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43.png"/><Relationship Id="rId7" Type="http://schemas.openxmlformats.org/officeDocument/2006/relationships/image" Target="../media/image14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png"/><Relationship Id="rId3" Type="http://schemas.openxmlformats.org/officeDocument/2006/relationships/image" Target="../media/image159.png"/><Relationship Id="rId4" Type="http://schemas.openxmlformats.org/officeDocument/2006/relationships/image" Target="../media/image154.png"/><Relationship Id="rId5" Type="http://schemas.openxmlformats.org/officeDocument/2006/relationships/image" Target="../media/image166.png"/><Relationship Id="rId6" Type="http://schemas.openxmlformats.org/officeDocument/2006/relationships/image" Target="../media/image148.png"/><Relationship Id="rId7" Type="http://schemas.openxmlformats.org/officeDocument/2006/relationships/image" Target="../media/image14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57.png"/><Relationship Id="rId4" Type="http://schemas.openxmlformats.org/officeDocument/2006/relationships/image" Target="../media/image153.png"/><Relationship Id="rId5" Type="http://schemas.openxmlformats.org/officeDocument/2006/relationships/image" Target="../media/image15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Relationship Id="rId3" Type="http://schemas.openxmlformats.org/officeDocument/2006/relationships/image" Target="../media/image163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87.png"/><Relationship Id="rId7" Type="http://schemas.openxmlformats.org/officeDocument/2006/relationships/image" Target="../media/image171.png"/><Relationship Id="rId8" Type="http://schemas.openxmlformats.org/officeDocument/2006/relationships/image" Target="../media/image17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3.png"/><Relationship Id="rId3" Type="http://schemas.openxmlformats.org/officeDocument/2006/relationships/image" Target="../media/image165.png"/><Relationship Id="rId4" Type="http://schemas.openxmlformats.org/officeDocument/2006/relationships/image" Target="../media/image196.png"/><Relationship Id="rId5" Type="http://schemas.openxmlformats.org/officeDocument/2006/relationships/image" Target="../media/image174.png"/><Relationship Id="rId6" Type="http://schemas.openxmlformats.org/officeDocument/2006/relationships/image" Target="../media/image176.png"/><Relationship Id="rId7" Type="http://schemas.openxmlformats.org/officeDocument/2006/relationships/image" Target="../media/image167.png"/><Relationship Id="rId8" Type="http://schemas.openxmlformats.org/officeDocument/2006/relationships/image" Target="../media/image18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77.png"/><Relationship Id="rId4" Type="http://schemas.openxmlformats.org/officeDocument/2006/relationships/image" Target="../media/image172.png"/><Relationship Id="rId5" Type="http://schemas.openxmlformats.org/officeDocument/2006/relationships/image" Target="../media/image179.png"/><Relationship Id="rId6" Type="http://schemas.openxmlformats.org/officeDocument/2006/relationships/image" Target="../media/image18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3.png"/><Relationship Id="rId3" Type="http://schemas.openxmlformats.org/officeDocument/2006/relationships/image" Target="../media/image175.png"/><Relationship Id="rId4" Type="http://schemas.openxmlformats.org/officeDocument/2006/relationships/image" Target="../media/image184.png"/><Relationship Id="rId9" Type="http://schemas.openxmlformats.org/officeDocument/2006/relationships/image" Target="../media/image182.png"/><Relationship Id="rId5" Type="http://schemas.openxmlformats.org/officeDocument/2006/relationships/image" Target="../media/image192.png"/><Relationship Id="rId6" Type="http://schemas.openxmlformats.org/officeDocument/2006/relationships/image" Target="../media/image178.png"/><Relationship Id="rId7" Type="http://schemas.openxmlformats.org/officeDocument/2006/relationships/image" Target="../media/image191.png"/><Relationship Id="rId8" Type="http://schemas.openxmlformats.org/officeDocument/2006/relationships/image" Target="../media/image18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6.png"/><Relationship Id="rId3" Type="http://schemas.openxmlformats.org/officeDocument/2006/relationships/image" Target="../media/image197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5" Type="http://schemas.openxmlformats.org/officeDocument/2006/relationships/image" Target="../media/image199.png"/><Relationship Id="rId6" Type="http://schemas.openxmlformats.org/officeDocument/2006/relationships/image" Target="../media/image189.png"/><Relationship Id="rId7" Type="http://schemas.openxmlformats.org/officeDocument/2006/relationships/image" Target="../media/image194.png"/><Relationship Id="rId8" Type="http://schemas.openxmlformats.org/officeDocument/2006/relationships/image" Target="../media/image19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3.png"/><Relationship Id="rId3" Type="http://schemas.openxmlformats.org/officeDocument/2006/relationships/image" Target="../media/image20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8.png"/><Relationship Id="rId3" Type="http://schemas.openxmlformats.org/officeDocument/2006/relationships/image" Target="../media/image20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7" name="Google Shape;1137;p6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6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6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7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7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7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7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7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7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7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7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7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7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7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7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Week Day 3</a:t>
            </a:r>
            <a:endParaRPr/>
          </a:p>
        </p:txBody>
      </p:sp>
      <p:sp>
        <p:nvSpPr>
          <p:cNvPr id="2030" name="Google Shape;2030;p10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Review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05" name="Google Shape;2105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6" name="Google Shape;2106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12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</a:t>
            </a:r>
            <a:r>
              <a:rPr lang="en" sz="1800"/>
              <a:t>permissions</a:t>
            </a:r>
            <a:r>
              <a:rPr lang="en" sz="1800"/>
              <a:t>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13" name="Google Shape;2113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4" name="Google Shape;2114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13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21" name="Google Shape;2121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2" name="Google Shape;2122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14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 &lt;filename&gt;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29" name="Google Shape;2129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0" name="Google Shape;2130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15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 &lt;filename&gt;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37" name="Google Shape;2137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8" name="Google Shape;2138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16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 &lt;filename&gt;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/etc/shadow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45" name="Google Shape;2145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6" name="Google Shape;2146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17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53" name="Google Shape;2153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4" name="Google Shape;2154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18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61" name="Google Shape;2161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2" name="Google Shape;2162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19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69" name="Google Shape;2169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0" name="Google Shape;217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20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Symbolic and octal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77" name="Google Shape;2177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8" name="Google Shape;217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1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Symbolic and octal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chown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review Linux by</a:t>
            </a:r>
            <a:r>
              <a:rPr lang="en"/>
              <a:t>:</a:t>
            </a:r>
            <a:endParaRPr/>
          </a:p>
        </p:txBody>
      </p:sp>
      <p:sp>
        <p:nvSpPr>
          <p:cNvPr id="2037" name="Google Shape;2037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153750" y="1266825"/>
            <a:ext cx="88194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sed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to parse text files.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Locating files on disk with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Setting and interpreting file permissions.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su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sudo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to manipulate 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privileges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on a Linux machine.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267625" y="1347625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267625" y="1943963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/>
          <p:nvPr/>
        </p:nvSpPr>
        <p:spPr>
          <a:xfrm>
            <a:off x="267625" y="2538038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4"/>
          <p:cNvSpPr/>
          <p:nvPr/>
        </p:nvSpPr>
        <p:spPr>
          <a:xfrm>
            <a:off x="267625" y="3132127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85" name="Google Shape;2185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6" name="Google Shape;218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2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93" name="Google Shape;2193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4" name="Google Shape;2194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23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01" name="Google Shape;2201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2" name="Google Shape;2202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24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sudo &lt;command&gt;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09" name="Google Shape;2209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25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sudo &lt;command&gt;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17" name="Google Shape;2217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8" name="Google Shape;2218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26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sudo &lt;command&gt;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tar cvf &lt;archive name&gt; &lt;file&gt;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25" name="Google Shape;2225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6" name="Google Shape;2226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7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the command to view running processes?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two commands can be used to kill processes? Which one requires PID?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4" name="Google Shape;2234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28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the command to view running processes?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Top </a:t>
            </a:r>
            <a:r>
              <a:rPr lang="en" sz="1800">
                <a:highlight>
                  <a:srgbClr val="FFFF00"/>
                </a:highlight>
              </a:rPr>
              <a:t>lists them dynamically.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ps</a:t>
            </a:r>
            <a:r>
              <a:rPr lang="en" sz="1800">
                <a:highlight>
                  <a:srgbClr val="FFFF00"/>
                </a:highlight>
              </a:rPr>
              <a:t> lists them statically.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two commands can be used to kill processes? Which one requires PID?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41" name="Google Shape;2241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2" name="Google Shape;2242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9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the command to view running processes?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Top </a:t>
            </a:r>
            <a:r>
              <a:rPr lang="en" sz="1800">
                <a:highlight>
                  <a:srgbClr val="FFFF00"/>
                </a:highlight>
              </a:rPr>
              <a:t>lists them dynamically.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ps</a:t>
            </a:r>
            <a:r>
              <a:rPr lang="en" sz="1800">
                <a:highlight>
                  <a:srgbClr val="FFFF00"/>
                </a:highlight>
              </a:rPr>
              <a:t> lists them statically.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two commands can be used to kill processes? Which one requires PID?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kill &lt;PID&gt;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and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killall &lt;Process Name&gt;.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Only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kill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requires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PID.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AWK</a:t>
            </a:r>
            <a:endParaRPr/>
          </a:p>
        </p:txBody>
      </p:sp>
      <p:sp>
        <p:nvSpPr>
          <p:cNvPr id="2249" name="Google Shape;2249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0" name="Google Shape;2250;p13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1" name="Google Shape;2251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AWK</a:t>
            </a:r>
            <a:endParaRPr/>
          </a:p>
        </p:txBody>
      </p:sp>
      <p:sp>
        <p:nvSpPr>
          <p:cNvPr id="2257" name="Google Shape;225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 is a programming language designed specifically for processing text.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AWK can be used to create entire text processing programs, it can also be used directly in the command line to do quick and useful tasks.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9" name="Google Shape;2259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31"/>
          <p:cNvSpPr txBox="1"/>
          <p:nvPr>
            <p:ph idx="3" type="body"/>
          </p:nvPr>
        </p:nvSpPr>
        <p:spPr>
          <a:xfrm>
            <a:off x="175" y="2068300"/>
            <a:ext cx="9144000" cy="283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6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wk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‘{</a:t>
            </a:r>
            <a:r>
              <a:rPr lang="en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}’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celeb_emails.txt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 sz="16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invokes the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 </a:t>
            </a:r>
            <a:r>
              <a:rPr lang="en" sz="1600"/>
              <a:t>program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‘{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}’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wraps around the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 program </a:t>
            </a:r>
            <a:r>
              <a:rPr lang="en" sz="1600"/>
              <a:t>that you will run.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rint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is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awk’</a:t>
            </a:r>
            <a:r>
              <a:rPr lang="en" sz="1600"/>
              <a:t>s print command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This command is the same as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 `{print $0}’ celeb_emails.txt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61" name="Google Shape;226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5" y="4164950"/>
            <a:ext cx="404973" cy="40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0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Linux Review</a:t>
            </a:r>
            <a:endParaRPr/>
          </a:p>
        </p:txBody>
      </p:sp>
      <p:sp>
        <p:nvSpPr>
          <p:cNvPr id="2049" name="Google Shape;2049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0" name="Google Shape;2050;p10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1" name="Google Shape;2051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</a:t>
            </a:r>
            <a:endParaRPr/>
          </a:p>
        </p:txBody>
      </p:sp>
      <p:sp>
        <p:nvSpPr>
          <p:cNvPr id="2267" name="Google Shape;226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Sed, the awk program located inside the `{ }` is run on each line of a text file. </a:t>
            </a:r>
            <a:endParaRPr/>
          </a:p>
        </p:txBody>
      </p:sp>
      <p:sp>
        <p:nvSpPr>
          <p:cNvPr id="2268" name="Google Shape;2268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9" name="Google Shape;2269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$0 is awk’s variable that holds value on each line.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Awk also </a:t>
            </a:r>
            <a:r>
              <a:rPr lang="en" sz="1600"/>
              <a:t>assigns</a:t>
            </a:r>
            <a:r>
              <a:rPr lang="en" sz="1600"/>
              <a:t> variables to each field in each line.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By </a:t>
            </a:r>
            <a:r>
              <a:rPr lang="en" sz="1600"/>
              <a:t>default</a:t>
            </a:r>
            <a:r>
              <a:rPr lang="en" sz="1600"/>
              <a:t>, awk uses any white space it comes across to define a field.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$1 is used for the first field, $2 for the second, and so on.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For example, run: 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'{print $3, $2, $4}' celeb_emails.txt</a:t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Awk: -F flags and regex</a:t>
            </a:r>
            <a:endParaRPr/>
          </a:p>
        </p:txBody>
      </p:sp>
      <p:sp>
        <p:nvSpPr>
          <p:cNvPr id="2276" name="Google Shape;227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7" name="Google Shape;227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33"/>
          <p:cNvSpPr txBox="1"/>
          <p:nvPr>
            <p:ph idx="3" type="body"/>
          </p:nvPr>
        </p:nvSpPr>
        <p:spPr>
          <a:xfrm>
            <a:off x="175" y="841825"/>
            <a:ext cx="9144000" cy="406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-F</a:t>
            </a:r>
            <a:r>
              <a:rPr lang="en" sz="1800"/>
              <a:t> flag for awk allows you to change the delimiter that awk is using to </a:t>
            </a:r>
            <a:r>
              <a:rPr lang="en" sz="1800"/>
              <a:t>separate</a:t>
            </a:r>
            <a:r>
              <a:rPr lang="en" sz="1800"/>
              <a:t> fields. </a:t>
            </a:r>
            <a:endParaRPr sz="1800"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wk -F, `{print $1}` celeb_emails.txt</a:t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Regular expressions (regex) work in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800"/>
              <a:t> the same way they work in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sed</a:t>
            </a:r>
            <a:r>
              <a:rPr lang="en" sz="1800"/>
              <a:t>. 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en" sz="1800"/>
              <a:t>holds the search string or regex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For example: </a:t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`/Celebrity_Name/` celeb_emails.txt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to print out the lines that contain the name you are searching for.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'/aol/' celeb_emails.txt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to print only the aol emails.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2284" name="Google Shape;2284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5" name="Google Shape;2285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Start gAWK-ing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activity, you will use awk to make some changes to a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2" name="Google Shape;2292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35"/>
          <p:cNvSpPr txBox="1"/>
          <p:nvPr/>
        </p:nvSpPr>
        <p:spPr>
          <a:xfrm>
            <a:off x="2692000" y="3617100"/>
            <a:ext cx="3737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Start gAWK-ing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299" name="Google Shape;2299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00" name="Google Shape;2300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1" name="Google Shape;2301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3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Print only the breaches from 'web' companies.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Out of the web companies that were breached, print only the company names.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08" name="Google Shape;230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09" name="Google Shape;2309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0" name="Google Shape;231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37"/>
          <p:cNvSpPr txBox="1"/>
          <p:nvPr>
            <p:ph idx="3" type="body"/>
          </p:nvPr>
        </p:nvSpPr>
        <p:spPr>
          <a:xfrm>
            <a:off x="175" y="1284250"/>
            <a:ext cx="9144000" cy="780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Print only the breaches from 'web' companies.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Out of the web companies that were breached, print only the company names.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17" name="Google Shape;231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18" name="Google Shape;2318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9" name="Google Shape;2319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3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Print only the breaches from 'web' companies.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'/web/'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Out of the web companies that were breached, print only the company names.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26" name="Google Shape;2326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27" name="Google Shape;2327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8" name="Google Shape;2328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3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Print only the breaches from 'web' companies.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'/web/'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Out of the web companies that were breached, print only the company names.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'/web/{print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35" name="Google Shape;2335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36" name="Google Shape;2336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7" name="Google Shape;2337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4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44" name="Google Shape;2344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45" name="Google Shape;2345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6" name="Google Shape;234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4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'/2017/'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57" name="Google Shape;2057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8" name="Google Shape;2058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06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are some Text Editors?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What is the top of the Linux file structure?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53" name="Google Shape;2353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54" name="Google Shape;2354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5" name="Google Shape;2355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4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'/2017/'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'/2017/{print $1, $3}'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t/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62" name="Google Shape;236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Provide commands for the following solutions:</a:t>
            </a:r>
            <a:endParaRPr b="1"/>
          </a:p>
        </p:txBody>
      </p:sp>
      <p:sp>
        <p:nvSpPr>
          <p:cNvPr id="2363" name="Google Shape;2363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4" name="Google Shape;2364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4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'/2017/'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'/2017/{print $1, $3}'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'/2018/{print $1, $4, $3}' 17-18-Breaches.txt &gt; 2018Breaches.txt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</a:t>
            </a:r>
            <a:endParaRPr/>
          </a:p>
        </p:txBody>
      </p:sp>
      <p:sp>
        <p:nvSpPr>
          <p:cNvPr id="2376" name="Google Shape;2376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7" name="Google Shape;2377;p14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8" name="Google Shape;2378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Scavenger Hunt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next exercise, you will work in groups to find a series of "flags" on your Linux VM. Finding them will require the use of many Linux tools and concepts we’ve learned thus far, including: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File </a:t>
            </a:r>
            <a:r>
              <a:rPr lang="en"/>
              <a:t>permissions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Command-line utilities like find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Manipulating permissions with sudo and su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6" name="Google Shape;238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46"/>
          <p:cNvSpPr txBox="1"/>
          <p:nvPr>
            <p:ph idx="3" type="body"/>
          </p:nvPr>
        </p:nvSpPr>
        <p:spPr>
          <a:xfrm>
            <a:off x="175" y="3089800"/>
            <a:ext cx="9144000" cy="181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break up into groups of 4-5.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 should collaborate and share research amongst your group, but each student should perform each step on their own computer.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Up for a little </a:t>
            </a:r>
            <a:r>
              <a:rPr lang="en"/>
              <a:t>competition</a:t>
            </a:r>
            <a:r>
              <a:rPr lang="en"/>
              <a:t>? Which </a:t>
            </a:r>
            <a:r>
              <a:rPr lang="en"/>
              <a:t>group</a:t>
            </a:r>
            <a:r>
              <a:rPr lang="en"/>
              <a:t> can find all the flags first?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3" name="Google Shape;2393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7"/>
          <p:cNvSpPr txBox="1"/>
          <p:nvPr/>
        </p:nvSpPr>
        <p:spPr>
          <a:xfrm>
            <a:off x="2692000" y="3617100"/>
            <a:ext cx="3737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Scavenger Hunt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#1</a:t>
            </a:r>
            <a:endParaRPr/>
          </a:p>
        </p:txBody>
      </p:sp>
      <p:sp>
        <p:nvSpPr>
          <p:cNvPr id="2400" name="Google Shape;240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 unusual-looking file in one of the </a:t>
            </a:r>
            <a:r>
              <a:rPr lang="en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/>
              <a:t> directories. </a:t>
            </a:r>
            <a:endParaRPr/>
          </a:p>
        </p:txBody>
      </p:sp>
      <p:sp>
        <p:nvSpPr>
          <p:cNvPr id="2401" name="Google Shape;2401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2" name="Google Shape;2402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Hint #1: Find out which users are in the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 sz="1800"/>
              <a:t> group.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Hint #2: Use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 sz="1800"/>
              <a:t> to look for logs in each user’s home directory.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#1</a:t>
            </a:r>
            <a:endParaRPr/>
          </a:p>
        </p:txBody>
      </p:sp>
      <p:sp>
        <p:nvSpPr>
          <p:cNvPr id="2409" name="Google Shape;2409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 unusual-looking file in one of the </a:t>
            </a:r>
            <a:r>
              <a:rPr lang="en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/>
              <a:t> directories. </a:t>
            </a:r>
            <a:endParaRPr/>
          </a:p>
        </p:txBody>
      </p:sp>
      <p:sp>
        <p:nvSpPr>
          <p:cNvPr id="2410" name="Google Shape;2410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1" name="Google Shape;2411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4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Hint #1: Find out which users are in the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 sz="1800"/>
              <a:t> group.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Hint #2: Use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 sz="1800"/>
              <a:t> to look for logs in each user’s home directory.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Run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groups user</a:t>
            </a:r>
            <a:r>
              <a:rPr lang="en" sz="1800">
                <a:highlight>
                  <a:srgbClr val="FFFF00"/>
                </a:highlight>
              </a:rPr>
              <a:t> for each user on the system.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Run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find /home/ -iname '*.log'</a:t>
            </a:r>
            <a:r>
              <a:rPr lang="en" sz="1800">
                <a:highlight>
                  <a:srgbClr val="FFFF00"/>
                </a:highlight>
              </a:rPr>
              <a:t>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You should see a webserver.log` in the home directory of the user Loki.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#2</a:t>
            </a:r>
            <a:endParaRPr/>
          </a:p>
        </p:txBody>
      </p:sp>
      <p:sp>
        <p:nvSpPr>
          <p:cNvPr id="2418" name="Google Shape;2418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awk and/or sed to determine the distinct count of IP Addresses in the log file. </a:t>
            </a:r>
            <a:endParaRPr/>
          </a:p>
        </p:txBody>
      </p:sp>
      <p:sp>
        <p:nvSpPr>
          <p:cNvPr id="2419" name="Google Shape;2419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0" name="Google Shape;2420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5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Use </a:t>
            </a:r>
            <a:r>
              <a:rPr lang="en" sz="1800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800"/>
              <a:t> or </a:t>
            </a:r>
            <a:r>
              <a:rPr lang="en" sz="1800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sed</a:t>
            </a:r>
            <a:r>
              <a:rPr lang="en" sz="1800"/>
              <a:t> to filter for IP addresses. Then pipe through other commands to remove duplicates. Finally, pipe to a command that counts lines.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#2</a:t>
            </a:r>
            <a:endParaRPr/>
          </a:p>
        </p:txBody>
      </p:sp>
      <p:sp>
        <p:nvSpPr>
          <p:cNvPr id="2427" name="Google Shape;2427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awk and/or sed to determine the distinct count of IP Addresses in the log file. </a:t>
            </a:r>
            <a:endParaRPr/>
          </a:p>
        </p:txBody>
      </p:sp>
      <p:sp>
        <p:nvSpPr>
          <p:cNvPr id="2428" name="Google Shape;242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9" name="Google Shape;2429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5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Use awk or sed to filter for IP addresses. Then pipe through other commands to remove duplicates. Finally, pipe to a command that counts lines.</a:t>
            </a:r>
            <a:endParaRPr sz="1800"/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to read the log file and note which column contains IP addresses.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Use this number in an awk command. E.g: Should be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awk '{print $1}' webserver.log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Next, pipe to </a:t>
            </a: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sort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and then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uniq: awk '{print $1}' webserver.log | sort | uniq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 This produces a list of only unique IP addresses.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Finally, pipe to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wc -l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to count lines: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'{print $1}' webserver.log | sort | uniq | wc -l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You should count </a:t>
            </a:r>
            <a:r>
              <a:rPr b="1"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51</a:t>
            </a:r>
            <a:r>
              <a:rPr b="1" lang="en" sz="16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IP addresses</a:t>
            </a:r>
            <a:r>
              <a:rPr lang="en" sz="16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65" name="Google Shape;2065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6" name="Google Shape;2066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07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are some Text Editors?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Nano, vim, and emacs</a:t>
            </a:r>
            <a:endParaRPr sz="20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What is the top of the Linux file structure?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/root</a:t>
            </a:r>
            <a:endParaRPr sz="20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#3</a:t>
            </a:r>
            <a:endParaRPr/>
          </a:p>
        </p:txBody>
      </p:sp>
      <p:sp>
        <p:nvSpPr>
          <p:cNvPr id="2436" name="Google Shape;2436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members of the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hackers</a:t>
            </a:r>
            <a:r>
              <a:rPr lang="en"/>
              <a:t> group, and use the IP address count from the previous step as their password. </a:t>
            </a:r>
            <a:endParaRPr/>
          </a:p>
        </p:txBody>
      </p:sp>
      <p:sp>
        <p:nvSpPr>
          <p:cNvPr id="2437" name="Google Shape;2437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8" name="Google Shape;2438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#3</a:t>
            </a:r>
            <a:endParaRPr/>
          </a:p>
        </p:txBody>
      </p:sp>
      <p:sp>
        <p:nvSpPr>
          <p:cNvPr id="2444" name="Google Shape;2444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members of the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hackers</a:t>
            </a:r>
            <a:r>
              <a:rPr lang="en"/>
              <a:t> group, and use the IP address count from the previous step as their password. </a:t>
            </a:r>
            <a:endParaRPr/>
          </a:p>
        </p:txBody>
      </p:sp>
      <p:sp>
        <p:nvSpPr>
          <p:cNvPr id="2445" name="Google Shape;2445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6" name="Google Shape;2446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53"/>
          <p:cNvSpPr txBox="1"/>
          <p:nvPr>
            <p:ph idx="3" type="body"/>
          </p:nvPr>
        </p:nvSpPr>
        <p:spPr>
          <a:xfrm>
            <a:off x="175" y="1452400"/>
            <a:ext cx="9144000" cy="3454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To find the members of the hackers group, you could run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for i in $(ls /home); do groups $i; done | grep hacker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or something similar.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Or, just run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groups &lt;user&gt;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for each user listed in the home directory again.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After trying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51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in various ways, you should be able to login to the user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asgard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fiftyone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for the password.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#4</a:t>
            </a:r>
            <a:endParaRPr/>
          </a:p>
        </p:txBody>
      </p:sp>
      <p:sp>
        <p:nvSpPr>
          <p:cNvPr id="2453" name="Google Shape;245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using the credentials found in the last step and look for a file with permissions: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-r--------</a:t>
            </a:r>
            <a:r>
              <a:rPr lang="en"/>
              <a:t> in that user’s files. Make sure this file contains information about a person.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/>
              <a:t> with special flags.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5" name="Google Shape;2455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#4</a:t>
            </a:r>
            <a:endParaRPr/>
          </a:p>
        </p:txBody>
      </p:sp>
      <p:sp>
        <p:nvSpPr>
          <p:cNvPr id="2461" name="Google Shape;246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using the credentials found in the last step and look for a file with permissions: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-r--------</a:t>
            </a:r>
            <a:r>
              <a:rPr lang="en"/>
              <a:t> in that user’s files. Make sure this file contains information about a person.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/>
              <a:t> with special flags.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a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contacts</a:t>
            </a:r>
            <a:r>
              <a:rPr lang="en"/>
              <a:t> directory in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~/asgard/contacts</a:t>
            </a:r>
            <a:r>
              <a:rPr lang="en"/>
              <a:t>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Move into that directory and use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</a:t>
            </a:r>
            <a:r>
              <a:rPr lang="en"/>
              <a:t>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should see the permissions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-r--------</a:t>
            </a:r>
            <a:r>
              <a:rPr lang="en">
                <a:solidFill>
                  <a:schemeClr val="dk1"/>
                </a:solidFill>
              </a:rPr>
              <a:t>  named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mickey.reichert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cat mickey.reichert</a:t>
            </a:r>
            <a:r>
              <a:rPr lang="en"/>
              <a:t> to reveal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hera iloveyou</a:t>
            </a:r>
            <a:r>
              <a:rPr lang="en"/>
              <a:t>.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3" name="Google Shape;2463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#4</a:t>
            </a:r>
            <a:endParaRPr/>
          </a:p>
        </p:txBody>
      </p:sp>
      <p:sp>
        <p:nvSpPr>
          <p:cNvPr id="2469" name="Google Shape;2469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contents of this file to log into this user’s account.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planted a file in the directory the kernel is stored in. Find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1" name="Google Shape;2471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#5</a:t>
            </a:r>
            <a:endParaRPr/>
          </a:p>
        </p:txBody>
      </p:sp>
      <p:sp>
        <p:nvSpPr>
          <p:cNvPr id="2477" name="Google Shape;2477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contents of this file to log into this user’s account.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Log into the account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hera</a:t>
            </a:r>
            <a:r>
              <a:rPr lang="en">
                <a:highlight>
                  <a:srgbClr val="FFFF00"/>
                </a:highlight>
              </a:rPr>
              <a:t> using the password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iloveyou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planted a file in the directory the kernel is stored in. Find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9" name="Google Shape;2479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#5</a:t>
            </a:r>
            <a:endParaRPr/>
          </a:p>
        </p:txBody>
      </p:sp>
      <p:sp>
        <p:nvSpPr>
          <p:cNvPr id="2485" name="Google Shape;2485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contents of this file to log into this user’s account.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Log into the account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hera</a:t>
            </a:r>
            <a:r>
              <a:rPr lang="en">
                <a:highlight>
                  <a:srgbClr val="FFFF00"/>
                </a:highlight>
              </a:rPr>
              <a:t> using the password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iloveyou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planted a file in the directory the kernel is stored in. Find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You should find the data file: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>
                <a:highlight>
                  <a:srgbClr val="FFFF00"/>
                </a:highlight>
              </a:rPr>
              <a:t> 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493" name="Google Shape;2493;p159"/>
          <p:cNvSpPr txBox="1"/>
          <p:nvPr>
            <p:ph idx="1" type="subTitle"/>
          </p:nvPr>
        </p:nvSpPr>
        <p:spPr>
          <a:xfrm>
            <a:off x="0" y="675975"/>
            <a:ext cx="9144000" cy="3930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SHA 256 hash of the /boot/blackhats.list file. Store this variable, called HASH.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5" name="Google Shape;2495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501" name="Google Shape;2501;p160"/>
          <p:cNvSpPr txBox="1"/>
          <p:nvPr>
            <p:ph idx="1" type="subTitle"/>
          </p:nvPr>
        </p:nvSpPr>
        <p:spPr>
          <a:xfrm>
            <a:off x="0" y="533700"/>
            <a:ext cx="9144000" cy="4529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SHA 256 hash of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/>
              <a:t>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Run: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sha256sum /bootblackhats.list</a:t>
            </a:r>
            <a:r>
              <a:rPr lang="en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3" name="Google Shape;2503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509" name="Google Shape;2509;p161"/>
          <p:cNvSpPr txBox="1"/>
          <p:nvPr>
            <p:ph idx="1" type="subTitle"/>
          </p:nvPr>
        </p:nvSpPr>
        <p:spPr>
          <a:xfrm>
            <a:off x="0" y="533700"/>
            <a:ext cx="9144000" cy="4529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SHA 256 hash of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/>
              <a:t> file.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Run: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sha256sum /bootblackhats.list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Should output: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97d054a8b3b6152e565a4e152f1db64a90cbbc5892c8809260148591b03559eb blackhats.list</a:t>
            </a:r>
            <a:endParaRPr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the results of the above computation.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1" name="Google Shape;2511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73" name="Google Shape;2073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08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directories that contain: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Binaries: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Files associated to the </a:t>
            </a:r>
            <a:r>
              <a:rPr lang="en" sz="1800"/>
              <a:t>Kernel: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Log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Temporary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Configuration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Process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Files the user wants to save: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517" name="Google Shape;2517;p162"/>
          <p:cNvSpPr txBox="1"/>
          <p:nvPr>
            <p:ph idx="1" type="subTitle"/>
          </p:nvPr>
        </p:nvSpPr>
        <p:spPr>
          <a:xfrm>
            <a:off x="0" y="533700"/>
            <a:ext cx="9144000" cy="4529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SHA 256 hash of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/>
              <a:t> file. Store this variable, called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Run: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HASH=$(sha256sum /bootblackhats)</a:t>
            </a:r>
            <a:r>
              <a:rPr lang="en">
                <a:highlight>
                  <a:srgbClr val="FFFF00"/>
                </a:highlight>
              </a:rPr>
              <a:t>. 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Then, run: </a:t>
            </a:r>
            <a:r>
              <a:rPr b="1"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echo $VALUE$HASH &gt; result</a:t>
            </a:r>
            <a:r>
              <a:rPr lang="en">
                <a:highlight>
                  <a:srgbClr val="FFFF00"/>
                </a:highlight>
              </a:rPr>
              <a:t>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save the value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$VALUE$HASH</a:t>
            </a:r>
            <a:r>
              <a:rPr lang="en"/>
              <a:t> to a file named results and get the sha256 hash of the file results.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Run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sha256sum result</a:t>
            </a: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the results of the above computation.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Should output:  </a:t>
            </a:r>
            <a:r>
              <a:rPr lang="en" sz="14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e508500971b01d6a78f7cb652e1ce62f84c64587f5c6f0d64909e2d33d797a7d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9" name="Google Shape;2519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525" name="Google Shape;2525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6" name="Google Shape;2526;p1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81" name="Google Shape;2081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09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directories that contain: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Binaries: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/bin, /usr/bin, /usr/sbin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Files associated to the Kernel: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/boot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Log Files: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/var/log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Temporary Files: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/tmp, /var/tmp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Configuration Files: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Process Files: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/proc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Files the user wants to save: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/home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89" name="Google Shape;2089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0" name="Google Shape;209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0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commands you use to: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Install a package: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Change a password</a:t>
            </a:r>
            <a:r>
              <a:rPr lang="en" sz="1800"/>
              <a:t>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Create a new group: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 to a group</a:t>
            </a:r>
            <a:r>
              <a:rPr lang="en" sz="1800"/>
              <a:t>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Check which groups you’re in</a:t>
            </a:r>
            <a:r>
              <a:rPr lang="en" sz="1800"/>
              <a:t>: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Find your user ID:</a:t>
            </a:r>
            <a:r>
              <a:rPr lang="en" sz="1800"/>
              <a:t>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97" name="Google Shape;2097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8" name="Google Shape;209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11"/>
          <p:cNvSpPr txBox="1"/>
          <p:nvPr>
            <p:ph idx="3" type="body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commands you use to: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Install a package: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apt install &lt;package&gt;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adduser, useradd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Change a password: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passwd &lt;user&gt;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Create a new group: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groupadd &lt;group&gt;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 to a group: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usermod -aG &lt;group&gt; &lt;username&gt;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Check which groups you’re in: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Find your user ID: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